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674" r:id="rId5"/>
  </p:sldMasterIdLst>
  <p:notesMasterIdLst>
    <p:notesMasterId r:id="rId41"/>
  </p:notesMasterIdLst>
  <p:handoutMasterIdLst>
    <p:handoutMasterId r:id="rId42"/>
  </p:handoutMasterIdLst>
  <p:sldIdLst>
    <p:sldId id="263" r:id="rId6"/>
    <p:sldId id="270" r:id="rId7"/>
    <p:sldId id="289" r:id="rId8"/>
    <p:sldId id="290" r:id="rId9"/>
    <p:sldId id="292" r:id="rId10"/>
    <p:sldId id="265" r:id="rId11"/>
    <p:sldId id="297" r:id="rId12"/>
    <p:sldId id="298" r:id="rId13"/>
    <p:sldId id="293" r:id="rId14"/>
    <p:sldId id="288" r:id="rId15"/>
    <p:sldId id="296" r:id="rId16"/>
    <p:sldId id="266" r:id="rId17"/>
    <p:sldId id="269" r:id="rId18"/>
    <p:sldId id="264" r:id="rId19"/>
    <p:sldId id="295" r:id="rId20"/>
    <p:sldId id="294" r:id="rId21"/>
    <p:sldId id="257" r:id="rId22"/>
    <p:sldId id="258" r:id="rId23"/>
    <p:sldId id="256" r:id="rId24"/>
    <p:sldId id="268" r:id="rId25"/>
    <p:sldId id="286" r:id="rId26"/>
    <p:sldId id="287" r:id="rId27"/>
    <p:sldId id="276" r:id="rId28"/>
    <p:sldId id="277" r:id="rId29"/>
    <p:sldId id="301" r:id="rId30"/>
    <p:sldId id="300" r:id="rId31"/>
    <p:sldId id="306" r:id="rId32"/>
    <p:sldId id="299" r:id="rId33"/>
    <p:sldId id="302" r:id="rId34"/>
    <p:sldId id="305" r:id="rId35"/>
    <p:sldId id="304" r:id="rId36"/>
    <p:sldId id="307" r:id="rId37"/>
    <p:sldId id="303" r:id="rId38"/>
    <p:sldId id="271" r:id="rId39"/>
    <p:sldId id="27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86"/>
    <a:srgbClr val="F9FBFD"/>
    <a:srgbClr val="A9CBE9"/>
    <a:srgbClr val="F1F2E6"/>
    <a:srgbClr val="D4E2BC"/>
    <a:srgbClr val="E3E7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7" autoAdjust="0"/>
    <p:restoredTop sz="96552" autoAdjust="0"/>
  </p:normalViewPr>
  <p:slideViewPr>
    <p:cSldViewPr snapToGrid="0">
      <p:cViewPr varScale="1">
        <p:scale>
          <a:sx n="117" d="100"/>
          <a:sy n="117" d="100"/>
        </p:scale>
        <p:origin x="10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xinmanliu\Library\Containers\com.microsoft.Excel\Data\Downloads\Response_rate_M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fao-my.sharepoint.com/personal/michele_vollaro_fao_org/Documents/FAO/PPI%20&amp;%20ExR/PPI/2021/PPIs/Old/completenes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Global response rate from 2015 to</a:t>
            </a:r>
            <a:r>
              <a:rPr lang="en-US" sz="1800" b="1" baseline="0" dirty="0"/>
              <a:t> 2020</a:t>
            </a:r>
            <a:r>
              <a:rPr lang="en-US" sz="1800" b="1" dirty="0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812327461085183E-2"/>
          <c:y val="0.12377041266065994"/>
          <c:w val="0.93689952257608511"/>
          <c:h val="0.822715519746449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Sheet9!$C$1</c:f>
              <c:strCache>
                <c:ptCount val="1"/>
                <c:pt idx="0">
                  <c:v>global response rate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21D-46F9-A4BB-E4608FCCDE72}"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21D-46F9-A4BB-E4608FCCDE72}"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21D-46F9-A4BB-E4608FCCDE72}"/>
                </c:ext>
              </c:extLst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21D-46F9-A4BB-E4608FCCDE72}"/>
                </c:ext>
              </c:extLst>
            </c:dLbl>
            <c:dLbl>
              <c:idx val="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121D-46F9-A4BB-E4608FCCDE72}"/>
                </c:ext>
              </c:extLst>
            </c:dLbl>
            <c:dLbl>
              <c:idx val="5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121D-46F9-A4BB-E4608FCCDE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Sheet9!$B$2:$B$7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Sheet9!$C$2:$C$7</c:f>
              <c:numCache>
                <c:formatCode>0%</c:formatCode>
                <c:ptCount val="6"/>
                <c:pt idx="0">
                  <c:v>0.58730158730158699</c:v>
                </c:pt>
                <c:pt idx="1">
                  <c:v>0.62433862433862441</c:v>
                </c:pt>
                <c:pt idx="2">
                  <c:v>0.59788359788359791</c:v>
                </c:pt>
                <c:pt idx="3">
                  <c:v>0.59788359788359791</c:v>
                </c:pt>
                <c:pt idx="4">
                  <c:v>0.61904761904761907</c:v>
                </c:pt>
                <c:pt idx="5">
                  <c:v>0.62962962962962998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1D-46F9-A4BB-E4608FCCD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0861600"/>
        <c:axId val="1260863248"/>
      </c:barChart>
      <c:catAx>
        <c:axId val="126086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0863248"/>
        <c:crosses val="autoZero"/>
        <c:auto val="1"/>
        <c:lblAlgn val="ctr"/>
        <c:lblOffset val="100"/>
        <c:noMultiLvlLbl val="0"/>
      </c:catAx>
      <c:valAx>
        <c:axId val="126086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086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Completeness!$AM$30</c:f>
              <c:strCache>
                <c:ptCount val="1"/>
                <c:pt idx="0">
                  <c:v>Global Completeness Rate from 2014 to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Completeness!$AN$29:$AS$29</c:f>
              <c:numCache>
                <c:formatCode>0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Completeness!$AN$30:$AS$30</c:f>
              <c:numCache>
                <c:formatCode>0%</c:formatCode>
                <c:ptCount val="6"/>
                <c:pt idx="0">
                  <c:v>0.4028972035014331</c:v>
                </c:pt>
                <c:pt idx="1">
                  <c:v>0.41296769695561236</c:v>
                </c:pt>
                <c:pt idx="2">
                  <c:v>0.41064373692772482</c:v>
                </c:pt>
                <c:pt idx="3">
                  <c:v>0.40932682624525524</c:v>
                </c:pt>
                <c:pt idx="4">
                  <c:v>0.38422805794407006</c:v>
                </c:pt>
                <c:pt idx="5">
                  <c:v>0.33325586799907042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D-47C0-8D2C-C5A275650C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1341520"/>
        <c:axId val="671342176"/>
      </c:barChart>
      <c:catAx>
        <c:axId val="671341520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342176"/>
        <c:crosses val="autoZero"/>
        <c:auto val="1"/>
        <c:lblAlgn val="ctr"/>
        <c:lblOffset val="100"/>
        <c:noMultiLvlLbl val="0"/>
      </c:catAx>
      <c:valAx>
        <c:axId val="671342176"/>
        <c:scaling>
          <c:orientation val="minMax"/>
          <c:max val="0.43000000000000005"/>
          <c:min val="0.310000000000000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341520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86258-FA6D-4935-BE18-8970C6E41EE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1D31E-DEA8-4E7D-8CF7-84A8B45F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8693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309D-7A60-4CAF-984D-65BF4D353329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C117B-EC38-4985-BA60-A5751B4F6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8051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4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9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Generalized reduction of official</a:t>
            </a:r>
            <a:r>
              <a:rPr lang="it-IT" baseline="0" dirty="0" smtClean="0"/>
              <a:t> data since 2017, with the exception of Oceania in 2018 and Eastern Asia in 2019.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3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After an increase from 2018 to 2019 in all regions, in 2020 we observe a reduction in Africa (NA: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Algeria; SSA: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Ethiopia,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Mozambique,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Namibia,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 Tome Prn,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Sierra Leone)</a:t>
            </a:r>
            <a:r>
              <a:rPr lang="it-IT" dirty="0" smtClean="0"/>
              <a:t> and Americas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Barbados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Salvador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Panama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Saint Vincent/Grenadines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Trinidad Tobago)</a:t>
            </a:r>
            <a:r>
              <a:rPr lang="it-IT" dirty="0" smtClean="0"/>
              <a:t>, while an increase in Asia (CA: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Kyrgyzstan,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Tajikistan;</a:t>
            </a:r>
            <a:r>
              <a:rPr lang="en-US" dirty="0" smtClean="0"/>
              <a:t> EA: China, SEA: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Afghanistan;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Bahrain,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Iraq, Qatar)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Producer Price Indexes - Revised Methodology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EC117B-EC38-4985-BA60-A5751B4F6F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 userDrawn="1"/>
        </p:nvSpPr>
        <p:spPr>
          <a:xfrm>
            <a:off x="2244773" y="39083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11413" y="93086"/>
            <a:ext cx="3010477" cy="35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005C86"/>
                </a:solidFill>
              </a:defRPr>
            </a:lvl1pPr>
          </a:lstStyle>
          <a:p>
            <a:pPr lvl="0"/>
            <a:r>
              <a:rPr lang="en-GB" dirty="0"/>
              <a:t>Insert title of the presentation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97164" y="2108112"/>
            <a:ext cx="8201891" cy="3479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7164" y="858981"/>
            <a:ext cx="7740072" cy="8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005C86"/>
                </a:solidFill>
              </a:defRPr>
            </a:lvl1pPr>
          </a:lstStyle>
          <a:p>
            <a:pPr lvl="0"/>
            <a:r>
              <a:rPr lang="en-GB" dirty="0"/>
              <a:t>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98EE-7FD3-D141-80D3-939B746E4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5265D-8871-3C4C-AE8B-1B38D06DF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F316-4B7F-B841-ABA4-E9E81132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66C7C-0644-2141-A091-E94A1C65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4CCF7-A53B-5047-8F0A-5AE8BC14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1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210567"/>
            <a:ext cx="9227127" cy="647433"/>
            <a:chOff x="0" y="6210567"/>
            <a:chExt cx="9227127" cy="647433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6210567"/>
              <a:ext cx="9144000" cy="6474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6631709" y="6380394"/>
              <a:ext cx="259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E3E739"/>
                  </a:solidFill>
                </a:rPr>
                <a:t>&gt;&gt;</a:t>
              </a:r>
              <a:r>
                <a:rPr lang="en-GB" sz="1400" baseline="0" dirty="0">
                  <a:solidFill>
                    <a:srgbClr val="E3E739"/>
                  </a:solidFill>
                </a:rPr>
                <a:t> FAO Statistics Division</a:t>
              </a:r>
              <a:endParaRPr lang="en-US" sz="1400" dirty="0">
                <a:solidFill>
                  <a:srgbClr val="E3E739"/>
                </a:solidFill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0"/>
            <a:ext cx="9144000" cy="535709"/>
          </a:xfrm>
          <a:prstGeom prst="rect">
            <a:avLst/>
          </a:prstGeom>
          <a:solidFill>
            <a:srgbClr val="F1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1536" y="6249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30EC8D5-4F8E-49BA-8ACB-34583F468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7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35709"/>
          </a:xfrm>
          <a:prstGeom prst="rect">
            <a:avLst/>
          </a:prstGeom>
          <a:solidFill>
            <a:srgbClr val="F1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210567"/>
            <a:ext cx="9227127" cy="647433"/>
            <a:chOff x="0" y="6210567"/>
            <a:chExt cx="9227127" cy="64743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210567"/>
              <a:ext cx="9144000" cy="64743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6631709" y="6380394"/>
              <a:ext cx="259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E3E739"/>
                  </a:solidFill>
                </a:rPr>
                <a:t>&gt;&gt;</a:t>
              </a:r>
              <a:r>
                <a:rPr lang="en-GB" sz="1400" baseline="0" dirty="0">
                  <a:solidFill>
                    <a:srgbClr val="E3E739"/>
                  </a:solidFill>
                </a:rPr>
                <a:t> FAO Statistics Division</a:t>
              </a:r>
              <a:endParaRPr lang="en-US" sz="1400" dirty="0">
                <a:solidFill>
                  <a:srgbClr val="E3E739"/>
                </a:solidFill>
              </a:endParaRPr>
            </a:p>
          </p:txBody>
        </p:sp>
      </p:grpSp>
      <p:sp>
        <p:nvSpPr>
          <p:cNvPr id="11" name="Title 1"/>
          <p:cNvSpPr txBox="1">
            <a:spLocks/>
          </p:cNvSpPr>
          <p:nvPr userDrawn="1"/>
        </p:nvSpPr>
        <p:spPr>
          <a:xfrm>
            <a:off x="73891" y="62490"/>
            <a:ext cx="2881745" cy="3716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/>
              <a:t>Insert title </a:t>
            </a:r>
            <a:endParaRPr lang="en-US" sz="1600" b="1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1536" y="6249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30EC8D5-4F8E-49BA-8ACB-34583F468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1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8">
            <a:extLst>
              <a:ext uri="{FF2B5EF4-FFF2-40B4-BE49-F238E27FC236}">
                <a16:creationId xmlns:a16="http://schemas.microsoft.com/office/drawing/2014/main" id="{C4732BD8-6285-FF4F-AA85-255C6115E1B4}"/>
              </a:ext>
            </a:extLst>
          </p:cNvPr>
          <p:cNvSpPr txBox="1">
            <a:spLocks/>
          </p:cNvSpPr>
          <p:nvPr/>
        </p:nvSpPr>
        <p:spPr>
          <a:xfrm>
            <a:off x="362126" y="5084316"/>
            <a:ext cx="6126631" cy="51925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kern="1200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50" dirty="0">
                <a:solidFill>
                  <a:srgbClr val="004080"/>
                </a:solidFill>
              </a:rPr>
              <a:t>Author, date, venue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"/>
          <a:stretch/>
        </p:blipFill>
        <p:spPr>
          <a:xfrm>
            <a:off x="1" y="-26704"/>
            <a:ext cx="9143999" cy="6254321"/>
          </a:xfrm>
          <a:prstGeom prst="rect">
            <a:avLst/>
          </a:prstGeom>
        </p:spPr>
      </p:pic>
      <p:pic>
        <p:nvPicPr>
          <p:cNvPr id="8" name="Immagin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4"/>
          <a:stretch/>
        </p:blipFill>
        <p:spPr>
          <a:xfrm>
            <a:off x="0" y="3087106"/>
            <a:ext cx="8220364" cy="3140512"/>
          </a:xfrm>
          <a:prstGeom prst="rect">
            <a:avLst/>
          </a:prstGeom>
        </p:spPr>
      </p:pic>
      <p:sp>
        <p:nvSpPr>
          <p:cNvPr id="2" name="Titolo 4">
            <a:extLst>
              <a:ext uri="{FF2B5EF4-FFF2-40B4-BE49-F238E27FC236}">
                <a16:creationId xmlns:a16="http://schemas.microsoft.com/office/drawing/2014/main" id="{1CE6EE0D-03A4-7145-A5D1-4EE227576403}"/>
              </a:ext>
            </a:extLst>
          </p:cNvPr>
          <p:cNvSpPr txBox="1">
            <a:spLocks/>
          </p:cNvSpPr>
          <p:nvPr/>
        </p:nvSpPr>
        <p:spPr>
          <a:xfrm>
            <a:off x="223581" y="3672587"/>
            <a:ext cx="7875390" cy="124858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5000" b="1" i="0" kern="1200" baseline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it-IT" sz="3750" dirty="0">
                <a:solidFill>
                  <a:srgbClr val="004080"/>
                </a:solidFill>
              </a:rPr>
              <a:t>Producer Price Indeces</a:t>
            </a:r>
          </a:p>
          <a:p>
            <a:pPr algn="l"/>
            <a:r>
              <a:rPr lang="it-IT" sz="3750" dirty="0" smtClean="0">
                <a:solidFill>
                  <a:srgbClr val="004080"/>
                </a:solidFill>
              </a:rPr>
              <a:t>Revised methodology</a:t>
            </a:r>
            <a:endParaRPr lang="it-IT" sz="3750" dirty="0">
              <a:solidFill>
                <a:srgbClr val="00408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18473" y="-72901"/>
            <a:ext cx="4719784" cy="1743386"/>
            <a:chOff x="-110838" y="-19496"/>
            <a:chExt cx="4719784" cy="1743386"/>
          </a:xfrm>
        </p:grpSpPr>
        <p:sp>
          <p:nvSpPr>
            <p:cNvPr id="7" name="Rectangle 6"/>
            <p:cNvSpPr/>
            <p:nvPr/>
          </p:nvSpPr>
          <p:spPr>
            <a:xfrm>
              <a:off x="-110838" y="-19496"/>
              <a:ext cx="4516582" cy="1743386"/>
            </a:xfrm>
            <a:prstGeom prst="rect">
              <a:avLst/>
            </a:prstGeom>
            <a:solidFill>
              <a:srgbClr val="F9FBFD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65" y="133466"/>
              <a:ext cx="4701311" cy="1396735"/>
            </a:xfrm>
            <a:prstGeom prst="rect">
              <a:avLst/>
            </a:prstGeom>
          </p:spPr>
        </p:pic>
      </p:grp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C4732BD8-6285-FF4F-AA85-255C6115E1B4}"/>
              </a:ext>
            </a:extLst>
          </p:cNvPr>
          <p:cNvSpPr txBox="1">
            <a:spLocks/>
          </p:cNvSpPr>
          <p:nvPr/>
        </p:nvSpPr>
        <p:spPr>
          <a:xfrm>
            <a:off x="362125" y="4967365"/>
            <a:ext cx="6585213" cy="109710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kern="1200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rgbClr val="004080"/>
                </a:solidFill>
              </a:rPr>
              <a:t>Presentation to the ESS Team leaders – </a:t>
            </a:r>
            <a:r>
              <a:rPr lang="it-IT" sz="2000" b="1" dirty="0" smtClean="0">
                <a:solidFill>
                  <a:srgbClr val="004080"/>
                </a:solidFill>
              </a:rPr>
              <a:t>May </a:t>
            </a:r>
            <a:r>
              <a:rPr lang="it-IT" sz="2000" b="1" dirty="0">
                <a:solidFill>
                  <a:srgbClr val="004080"/>
                </a:solidFill>
              </a:rPr>
              <a:t>2021</a:t>
            </a:r>
            <a:endParaRPr lang="it-IT" sz="1650" b="1" dirty="0">
              <a:solidFill>
                <a:srgbClr val="004080"/>
              </a:solidFill>
            </a:endParaRPr>
          </a:p>
          <a:p>
            <a:endParaRPr lang="it-IT" sz="1650" dirty="0">
              <a:solidFill>
                <a:srgbClr val="004080"/>
              </a:solidFill>
            </a:endParaRPr>
          </a:p>
          <a:p>
            <a:r>
              <a:rPr lang="it-IT" sz="1650" b="1" dirty="0">
                <a:solidFill>
                  <a:srgbClr val="004080"/>
                </a:solidFill>
              </a:rPr>
              <a:t>Michele </a:t>
            </a:r>
            <a:r>
              <a:rPr lang="it-IT" sz="1650" b="1" dirty="0" smtClean="0">
                <a:solidFill>
                  <a:srgbClr val="004080"/>
                </a:solidFill>
              </a:rPr>
              <a:t>Vollaro </a:t>
            </a:r>
            <a:r>
              <a:rPr lang="it-IT" sz="1650" b="1" dirty="0">
                <a:solidFill>
                  <a:srgbClr val="004080"/>
                </a:solidFill>
              </a:rPr>
              <a:t>– Economic Statistics Team</a:t>
            </a:r>
          </a:p>
        </p:txBody>
      </p:sp>
    </p:spTree>
    <p:extLst>
      <p:ext uri="{BB962C8B-B14F-4D97-AF65-F5344CB8AC3E}">
        <p14:creationId xmlns:p14="http://schemas.microsoft.com/office/powerpoint/2010/main" val="253886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482867"/>
            <a:ext cx="8746836" cy="601958"/>
          </a:xfrm>
        </p:spPr>
        <p:txBody>
          <a:bodyPr/>
          <a:lstStyle/>
          <a:p>
            <a:r>
              <a:rPr lang="en-US" dirty="0" smtClean="0"/>
              <a:t>Agricultural Producer Prices </a:t>
            </a:r>
            <a:r>
              <a:rPr lang="en-US" dirty="0"/>
              <a:t>– </a:t>
            </a:r>
            <a:r>
              <a:rPr lang="en-US" dirty="0" smtClean="0"/>
              <a:t>Completeness rate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54345323"/>
              </p:ext>
            </p:extLst>
          </p:nvPr>
        </p:nvGraphicFramePr>
        <p:xfrm>
          <a:off x="2175024" y="893240"/>
          <a:ext cx="5191115" cy="5314733"/>
        </p:xfrm>
        <a:graphic>
          <a:graphicData uri="http://schemas.openxmlformats.org/drawingml/2006/table">
            <a:tbl>
              <a:tblPr/>
              <a:tblGrid>
                <a:gridCol w="1279711">
                  <a:extLst>
                    <a:ext uri="{9D8B030D-6E8A-4147-A177-3AD203B41FA5}">
                      <a16:colId xmlns:a16="http://schemas.microsoft.com/office/drawing/2014/main" val="2776761657"/>
                    </a:ext>
                  </a:extLst>
                </a:gridCol>
                <a:gridCol w="544208">
                  <a:extLst>
                    <a:ext uri="{9D8B030D-6E8A-4147-A177-3AD203B41FA5}">
                      <a16:colId xmlns:a16="http://schemas.microsoft.com/office/drawing/2014/main" val="3968347139"/>
                    </a:ext>
                  </a:extLst>
                </a:gridCol>
                <a:gridCol w="544208">
                  <a:extLst>
                    <a:ext uri="{9D8B030D-6E8A-4147-A177-3AD203B41FA5}">
                      <a16:colId xmlns:a16="http://schemas.microsoft.com/office/drawing/2014/main" val="3254543551"/>
                    </a:ext>
                  </a:extLst>
                </a:gridCol>
                <a:gridCol w="544208">
                  <a:extLst>
                    <a:ext uri="{9D8B030D-6E8A-4147-A177-3AD203B41FA5}">
                      <a16:colId xmlns:a16="http://schemas.microsoft.com/office/drawing/2014/main" val="2035372612"/>
                    </a:ext>
                  </a:extLst>
                </a:gridCol>
                <a:gridCol w="2278780">
                  <a:extLst>
                    <a:ext uri="{9D8B030D-6E8A-4147-A177-3AD203B41FA5}">
                      <a16:colId xmlns:a16="http://schemas.microsoft.com/office/drawing/2014/main" val="3783724879"/>
                    </a:ext>
                  </a:extLst>
                </a:gridCol>
              </a:tblGrid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Regions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Regions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402839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Africa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38992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Africa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8954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Sub-Saharan Africa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260375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Americas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29.5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74697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26.9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 America and the Caribbean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320861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58.1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America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3854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207316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Asia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262116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32.0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33.4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Eastern Asia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105684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South-eastern Asia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847318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Southern Asia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656143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52.4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Western Asia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94859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Europe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50.9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48.2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690286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Eastern Europe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23818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43.9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Europe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15088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48.7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Southern Europe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217884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673723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Oceania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717358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25.1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 and New Zealand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290160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60.6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Melanesia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032956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913" marR="89226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Polynesia</a:t>
                      </a:r>
                    </a:p>
                  </a:txBody>
                  <a:tcPr marL="89226" marR="9913" marT="99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27943"/>
                  </a:ext>
                </a:extLst>
              </a:tr>
              <a:tr h="23143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World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40.93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38.42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913" marR="9913" marT="9913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951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14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23" y="520028"/>
            <a:ext cx="7257883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154497"/>
            <a:ext cx="8581373" cy="53159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smtClean="0"/>
              <a:t>Apparently – many missing values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However – unable </a:t>
            </a:r>
            <a:r>
              <a:rPr lang="it-IT" dirty="0"/>
              <a:t>to distinguish </a:t>
            </a:r>
            <a:r>
              <a:rPr lang="it-IT" dirty="0" smtClean="0"/>
              <a:t>between</a:t>
            </a:r>
            <a:endParaRPr lang="it-IT" dirty="0"/>
          </a:p>
          <a:p>
            <a:pPr lvl="1"/>
            <a:r>
              <a:rPr lang="it-IT" dirty="0"/>
              <a:t>Missing value: M – Item cannot exist</a:t>
            </a:r>
          </a:p>
          <a:p>
            <a:pPr lvl="1"/>
            <a:r>
              <a:rPr lang="it-IT" dirty="0"/>
              <a:t>Missing value: O – Item is missing due to several reasons</a:t>
            </a:r>
          </a:p>
          <a:p>
            <a:pPr marL="0" indent="0">
              <a:buNone/>
            </a:pPr>
            <a:r>
              <a:rPr lang="it-IT" dirty="0" smtClean="0"/>
              <a:t>So – Imputation applied only to gaps in PP series</a:t>
            </a:r>
          </a:p>
          <a:p>
            <a:pPr marL="0" indent="0">
              <a:buNone/>
            </a:pPr>
            <a:r>
              <a:rPr lang="it-IT" dirty="0" smtClean="0"/>
              <a:t>New methodology based on Autoregressive (AR)-Integrated (I)-Moving Average (MA) models: </a:t>
            </a:r>
            <a:r>
              <a:rPr lang="it-IT" i="1" dirty="0" smtClean="0"/>
              <a:t>ARIMA</a:t>
            </a:r>
          </a:p>
          <a:p>
            <a:pPr marL="0" indent="0">
              <a:buNone/>
            </a:pPr>
            <a:r>
              <a:rPr lang="it-IT" dirty="0" smtClean="0"/>
              <a:t>Prices collected for period </a:t>
            </a:r>
            <a:r>
              <a:rPr lang="it-IT" i="1" dirty="0" smtClean="0"/>
              <a:t>t-2</a:t>
            </a:r>
            <a:r>
              <a:rPr lang="it-IT" dirty="0" smtClean="0"/>
              <a:t> wrt release in period</a:t>
            </a:r>
            <a:r>
              <a:rPr lang="it-IT" i="1" dirty="0"/>
              <a:t> t</a:t>
            </a:r>
            <a:r>
              <a:rPr lang="it-IT" dirty="0"/>
              <a:t> 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Robust forecast of </a:t>
            </a:r>
            <a:r>
              <a:rPr lang="it-IT" i="1" dirty="0" smtClean="0"/>
              <a:t>t-1</a:t>
            </a:r>
            <a:r>
              <a:rPr lang="it-IT" dirty="0" smtClean="0"/>
              <a:t> values using Holt-Winters (HW)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Why do we need imputation and forecasts?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29423"/>
              </p:ext>
            </p:extLst>
          </p:nvPr>
        </p:nvGraphicFramePr>
        <p:xfrm>
          <a:off x="397164" y="1551864"/>
          <a:ext cx="7740072" cy="1337310"/>
        </p:xfrm>
        <a:graphic>
          <a:graphicData uri="http://schemas.openxmlformats.org/drawingml/2006/table">
            <a:tbl>
              <a:tblPr/>
              <a:tblGrid>
                <a:gridCol w="961784">
                  <a:extLst>
                    <a:ext uri="{9D8B030D-6E8A-4147-A177-3AD203B41FA5}">
                      <a16:colId xmlns:a16="http://schemas.microsoft.com/office/drawing/2014/main" val="2107764780"/>
                    </a:ext>
                  </a:extLst>
                </a:gridCol>
                <a:gridCol w="1030483">
                  <a:extLst>
                    <a:ext uri="{9D8B030D-6E8A-4147-A177-3AD203B41FA5}">
                      <a16:colId xmlns:a16="http://schemas.microsoft.com/office/drawing/2014/main" val="915945636"/>
                    </a:ext>
                  </a:extLst>
                </a:gridCol>
                <a:gridCol w="1030483">
                  <a:extLst>
                    <a:ext uri="{9D8B030D-6E8A-4147-A177-3AD203B41FA5}">
                      <a16:colId xmlns:a16="http://schemas.microsoft.com/office/drawing/2014/main" val="1470539935"/>
                    </a:ext>
                  </a:extLst>
                </a:gridCol>
                <a:gridCol w="1030483">
                  <a:extLst>
                    <a:ext uri="{9D8B030D-6E8A-4147-A177-3AD203B41FA5}">
                      <a16:colId xmlns:a16="http://schemas.microsoft.com/office/drawing/2014/main" val="2088679461"/>
                    </a:ext>
                  </a:extLst>
                </a:gridCol>
                <a:gridCol w="1030483">
                  <a:extLst>
                    <a:ext uri="{9D8B030D-6E8A-4147-A177-3AD203B41FA5}">
                      <a16:colId xmlns:a16="http://schemas.microsoft.com/office/drawing/2014/main" val="3802721735"/>
                    </a:ext>
                  </a:extLst>
                </a:gridCol>
                <a:gridCol w="1030483">
                  <a:extLst>
                    <a:ext uri="{9D8B030D-6E8A-4147-A177-3AD203B41FA5}">
                      <a16:colId xmlns:a16="http://schemas.microsoft.com/office/drawing/2014/main" val="2088002007"/>
                    </a:ext>
                  </a:extLst>
                </a:gridCol>
                <a:gridCol w="1625873">
                  <a:extLst>
                    <a:ext uri="{9D8B030D-6E8A-4147-A177-3AD203B41FA5}">
                      <a16:colId xmlns:a16="http://schemas.microsoft.com/office/drawing/2014/main" val="1901991534"/>
                    </a:ext>
                  </a:extLst>
                </a:gridCol>
              </a:tblGrid>
              <a:tr h="215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1991-2019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4482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384,134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837702"/>
                  </a:ext>
                </a:extLst>
              </a:tr>
              <a:tr h="20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5,331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4,960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52,579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380504"/>
                  </a:ext>
                </a:extLst>
              </a:tr>
              <a:tr h="20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Missing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7,915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7,945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7,962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8,286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8,944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331,555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379079"/>
                  </a:ext>
                </a:extLst>
              </a:tr>
              <a:tr h="20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279034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Missing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52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93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256677"/>
            <a:ext cx="8201891" cy="44773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Still applied</a:t>
            </a:r>
          </a:p>
          <a:p>
            <a:pPr marL="0" indent="0">
              <a:buNone/>
            </a:pPr>
            <a:r>
              <a:rPr lang="en-GB" dirty="0" smtClean="0"/>
              <a:t>Application </a:t>
            </a:r>
            <a:r>
              <a:rPr lang="en-GB" dirty="0"/>
              <a:t>of </a:t>
            </a:r>
          </a:p>
          <a:p>
            <a:r>
              <a:rPr lang="en-GB" b="1" dirty="0"/>
              <a:t>price changes of a similar commodity to follow the same trend</a:t>
            </a:r>
            <a:r>
              <a:rPr lang="en-GB" dirty="0"/>
              <a:t>, (e.g. prices of main cereal products are used to estimate missing cereal prices);</a:t>
            </a:r>
          </a:p>
          <a:p>
            <a:endParaRPr lang="en-GB" dirty="0"/>
          </a:p>
          <a:p>
            <a:r>
              <a:rPr lang="en-GB" b="1" dirty="0"/>
              <a:t>country’s PPI </a:t>
            </a:r>
            <a:r>
              <a:rPr lang="en-GB" dirty="0"/>
              <a:t>(Producer Price Index) to estimate current values;</a:t>
            </a:r>
          </a:p>
          <a:p>
            <a:r>
              <a:rPr lang="en-GB" b="1" dirty="0"/>
              <a:t>another price indicator </a:t>
            </a:r>
            <a:r>
              <a:rPr lang="en-GB" dirty="0"/>
              <a:t>(e.g. CPI, GDP deflator);</a:t>
            </a:r>
          </a:p>
          <a:p>
            <a:endParaRPr lang="en-GB" dirty="0"/>
          </a:p>
          <a:p>
            <a:r>
              <a:rPr lang="en-GB" b="1" dirty="0"/>
              <a:t>price ratio between commodities</a:t>
            </a:r>
            <a:r>
              <a:rPr lang="en-GB" dirty="0"/>
              <a:t>, or price ratio of neighbouring countries (e.g., using ratio of millet in Turkey to estimate prices in other countries)</a:t>
            </a:r>
          </a:p>
          <a:p>
            <a:r>
              <a:rPr lang="en-GB" b="1" dirty="0"/>
              <a:t>Extrapolation based on annual changes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imputation methodology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58124" y="1256677"/>
            <a:ext cx="8407202" cy="4926409"/>
          </a:xfrm>
        </p:spPr>
        <p:txBody>
          <a:bodyPr/>
          <a:lstStyle/>
          <a:p>
            <a:r>
              <a:rPr lang="en-US" dirty="0"/>
              <a:t>ARIMAX extends ARIMA 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including exogenous variables </a:t>
            </a:r>
            <a:r>
              <a:rPr lang="en-US" sz="2400" dirty="0"/>
              <a:t>(linear effects on the stationary response series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t</a:t>
            </a:r>
            <a:r>
              <a:rPr lang="en-US" sz="2400" dirty="0"/>
              <a:t>)</a:t>
            </a:r>
          </a:p>
          <a:p>
            <a:endParaRPr lang="en-US" dirty="0"/>
          </a:p>
          <a:p>
            <a:r>
              <a:rPr lang="en-US" dirty="0" smtClean="0"/>
              <a:t>Imputation carried </a:t>
            </a:r>
            <a:r>
              <a:rPr lang="en-US" dirty="0"/>
              <a:t>out </a:t>
            </a:r>
            <a:endParaRPr lang="en-US" dirty="0" smtClean="0"/>
          </a:p>
          <a:p>
            <a:pPr lvl="1"/>
            <a:r>
              <a:rPr lang="en-US" dirty="0" smtClean="0"/>
              <a:t>per principal items in cereals, vegetable and livestock groups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countries with up to 8 missing values</a:t>
            </a:r>
          </a:p>
          <a:p>
            <a:r>
              <a:rPr lang="en-US" dirty="0"/>
              <a:t>Three sets of exogenous variables used:</a:t>
            </a:r>
          </a:p>
          <a:p>
            <a:pPr lvl="1"/>
            <a:r>
              <a:rPr lang="en-US" dirty="0"/>
              <a:t>macro-indicators: </a:t>
            </a:r>
            <a:r>
              <a:rPr lang="en-US" i="1" dirty="0" smtClean="0"/>
              <a:t>Gross Domestic Product; Gross Fix Capital Formation; Value Added</a:t>
            </a:r>
            <a:endParaRPr lang="en-US" i="1" dirty="0"/>
          </a:p>
          <a:p>
            <a:pPr lvl="1"/>
            <a:r>
              <a:rPr lang="en-US" dirty="0"/>
              <a:t>trade </a:t>
            </a:r>
            <a:r>
              <a:rPr lang="en-US" dirty="0" smtClean="0"/>
              <a:t>indicators: </a:t>
            </a:r>
            <a:r>
              <a:rPr lang="en-US" i="1" dirty="0" smtClean="0"/>
              <a:t>Agricultural Trade Openness Indicator, Agriculture Export - Valued Added </a:t>
            </a:r>
            <a:r>
              <a:rPr lang="en-US" i="1" dirty="0"/>
              <a:t>ratio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partial productivity: </a:t>
            </a:r>
            <a:r>
              <a:rPr lang="en-US" i="1" dirty="0" smtClean="0"/>
              <a:t>Yields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/>
              <a:t>New proposed </a:t>
            </a:r>
            <a:r>
              <a:rPr lang="en-US" dirty="0" smtClean="0"/>
              <a:t>imputation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0" y="2105954"/>
            <a:ext cx="6876000" cy="3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230821"/>
            <a:ext cx="8446585" cy="4831184"/>
          </a:xfrm>
        </p:spPr>
        <p:txBody>
          <a:bodyPr/>
          <a:lstStyle/>
          <a:p>
            <a:r>
              <a:rPr lang="it-IT" dirty="0"/>
              <a:t>Price exists</a:t>
            </a:r>
          </a:p>
          <a:p>
            <a:pPr lvl="1"/>
            <a:r>
              <a:rPr lang="it-IT" dirty="0"/>
              <a:t>production exists </a:t>
            </a:r>
          </a:p>
          <a:p>
            <a:pPr lvl="1"/>
            <a:r>
              <a:rPr lang="it-IT" dirty="0"/>
              <a:t>products are not entirely employed as on-farm inputs </a:t>
            </a:r>
          </a:p>
          <a:p>
            <a:pPr lvl="1"/>
            <a:r>
              <a:rPr lang="it-IT" dirty="0"/>
              <a:t>production level is not negligible</a:t>
            </a:r>
          </a:p>
          <a:p>
            <a:pPr lvl="1"/>
            <a:r>
              <a:rPr lang="it-IT" dirty="0"/>
              <a:t>products are sold</a:t>
            </a:r>
            <a:endParaRPr lang="en-US" dirty="0"/>
          </a:p>
          <a:p>
            <a:r>
              <a:rPr lang="en-US" dirty="0" smtClean="0"/>
              <a:t>ARIMAX</a:t>
            </a:r>
          </a:p>
          <a:p>
            <a:pPr lvl="1"/>
            <a:r>
              <a:rPr lang="it-IT" dirty="0"/>
              <a:t>g</a:t>
            </a:r>
            <a:r>
              <a:rPr lang="it-IT" dirty="0" smtClean="0"/>
              <a:t>aps in the series no longer than 8 years (over 28)</a:t>
            </a:r>
          </a:p>
          <a:p>
            <a:pPr lvl="1"/>
            <a:r>
              <a:rPr lang="it-IT" dirty="0" smtClean="0"/>
              <a:t>availability of covariates (GDP, VA, GFCF, ...)</a:t>
            </a:r>
            <a:endParaRPr lang="en-US" dirty="0" smtClean="0"/>
          </a:p>
          <a:p>
            <a:r>
              <a:rPr lang="it-IT" dirty="0" smtClean="0"/>
              <a:t>Cointegrated Panels </a:t>
            </a:r>
            <a:r>
              <a:rPr lang="it-IT" sz="2400" dirty="0" smtClean="0"/>
              <a:t>(to be developed)</a:t>
            </a:r>
            <a:endParaRPr lang="it-IT" dirty="0" smtClean="0"/>
          </a:p>
          <a:p>
            <a:pPr lvl="1"/>
            <a:r>
              <a:rPr lang="it-IT" dirty="0" smtClean="0"/>
              <a:t>longer gaps</a:t>
            </a:r>
          </a:p>
          <a:p>
            <a:pPr lvl="1"/>
            <a:r>
              <a:rPr lang="it-IT" dirty="0" smtClean="0"/>
              <a:t>assumption of cointegrated series with other countries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Conditions for imputable gaps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230821"/>
            <a:ext cx="8446585" cy="4831184"/>
          </a:xfrm>
        </p:spPr>
        <p:txBody>
          <a:bodyPr/>
          <a:lstStyle/>
          <a:p>
            <a:r>
              <a:rPr lang="en-US" sz="2400" dirty="0"/>
              <a:t>Estimation procedure set to self-select </a:t>
            </a:r>
          </a:p>
          <a:p>
            <a:pPr lvl="1"/>
            <a:r>
              <a:rPr lang="en-US" sz="2000" dirty="0"/>
              <a:t>the best combination of covariates</a:t>
            </a:r>
          </a:p>
          <a:p>
            <a:pPr lvl="1"/>
            <a:r>
              <a:rPr lang="en-US" sz="2000" dirty="0"/>
              <a:t>in the best specification: max </a:t>
            </a:r>
            <a:r>
              <a:rPr lang="en-US" sz="2000" i="1" dirty="0"/>
              <a:t>AR</a:t>
            </a:r>
            <a:r>
              <a:rPr lang="en-US" sz="2000" dirty="0"/>
              <a:t>(3); </a:t>
            </a:r>
            <a:r>
              <a:rPr lang="en-US" sz="2000" i="1" dirty="0"/>
              <a:t>max I</a:t>
            </a:r>
            <a:r>
              <a:rPr lang="en-US" sz="2000" dirty="0"/>
              <a:t>(1); </a:t>
            </a:r>
            <a:r>
              <a:rPr lang="en-US" sz="2000" i="1" dirty="0"/>
              <a:t>max MA</a:t>
            </a:r>
            <a:r>
              <a:rPr lang="en-US" sz="2000" dirty="0"/>
              <a:t>(2)</a:t>
            </a:r>
          </a:p>
          <a:p>
            <a:r>
              <a:rPr lang="en-US" sz="2400" dirty="0"/>
              <a:t>Final selection based on two indicators: </a:t>
            </a:r>
            <a:endParaRPr lang="en-US" sz="2400" dirty="0" smtClean="0"/>
          </a:p>
          <a:p>
            <a:pPr lvl="1"/>
            <a:r>
              <a:rPr lang="en-US" sz="2000" dirty="0" smtClean="0"/>
              <a:t>Bayesian </a:t>
            </a:r>
            <a:r>
              <a:rPr lang="en-US" sz="2000" dirty="0"/>
              <a:t>Information </a:t>
            </a:r>
            <a:r>
              <a:rPr lang="en-US" sz="2000" dirty="0" smtClean="0"/>
              <a:t>Criterion</a:t>
            </a:r>
          </a:p>
          <a:p>
            <a:pPr lvl="1"/>
            <a:r>
              <a:rPr lang="en-US" sz="2000" dirty="0" smtClean="0"/>
              <a:t>Root </a:t>
            </a:r>
            <a:r>
              <a:rPr lang="en-US" sz="2000" dirty="0"/>
              <a:t>Mean Squared Errors</a:t>
            </a:r>
          </a:p>
          <a:p>
            <a:r>
              <a:rPr lang="en-US" sz="2400" dirty="0" smtClean="0"/>
              <a:t>40 items </a:t>
            </a:r>
            <a:r>
              <a:rPr lang="en-US" sz="2400" dirty="0"/>
              <a:t>selected, for a total of 1,289 items </a:t>
            </a:r>
            <a:r>
              <a:rPr lang="en-US" sz="2400" dirty="0" smtClean="0"/>
              <a:t>per countries </a:t>
            </a:r>
            <a:r>
              <a:rPr lang="en-US" sz="2400" dirty="0"/>
              <a:t>from 1991 to 2018 (36,092 total data points)</a:t>
            </a:r>
          </a:p>
          <a:p>
            <a:pPr lvl="1"/>
            <a:r>
              <a:rPr lang="en-US" sz="2000" dirty="0" smtClean="0"/>
              <a:t>Missing (gap) </a:t>
            </a:r>
            <a:r>
              <a:rPr lang="en-US" sz="2000" dirty="0"/>
              <a:t>5,241 (14.5% over subtotal)</a:t>
            </a:r>
          </a:p>
          <a:p>
            <a:pPr lvl="1"/>
            <a:r>
              <a:rPr lang="en-US" sz="2000" dirty="0"/>
              <a:t>imputed 5,241 (14.5% over subtotal)</a:t>
            </a:r>
          </a:p>
          <a:p>
            <a:pPr lvl="1"/>
            <a:r>
              <a:rPr lang="en-US" sz="2000" dirty="0"/>
              <a:t>not imputable Wheat for Sudan(former) from 2012 to 2018</a:t>
            </a:r>
          </a:p>
          <a:p>
            <a:r>
              <a:rPr lang="en-US" sz="2400" dirty="0"/>
              <a:t>Imputed values integrated into 2019 database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ARIMAX imputation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4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2E1D86B-13C3-7C4B-852F-D40C9FDB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29630"/>
            <a:ext cx="3968750" cy="399874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14CBEB0-1C4E-404D-84C8-2937092E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9" y="1449586"/>
            <a:ext cx="3968750" cy="3958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4A0E5-3637-4C40-9B91-26943CDA5D17}"/>
              </a:ext>
            </a:extLst>
          </p:cNvPr>
          <p:cNvSpPr txBox="1"/>
          <p:nvPr/>
        </p:nvSpPr>
        <p:spPr>
          <a:xfrm>
            <a:off x="2207942" y="996072"/>
            <a:ext cx="480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Cropcode</a:t>
            </a:r>
            <a:r>
              <a:rPr lang="en-US" sz="1200" b="1" dirty="0"/>
              <a:t> 56: Maize -  Producer Price Observed VS Imputed</a:t>
            </a:r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A6FFC-848A-8841-B5E6-BB58D81A4E62}"/>
              </a:ext>
            </a:extLst>
          </p:cNvPr>
          <p:cNvSpPr txBox="1"/>
          <p:nvPr/>
        </p:nvSpPr>
        <p:spPr>
          <a:xfrm>
            <a:off x="674977" y="5428369"/>
            <a:ext cx="30659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Exogenous </a:t>
            </a:r>
            <a:r>
              <a:rPr lang="en-US" sz="1350" dirty="0" err="1"/>
              <a:t>regressors</a:t>
            </a:r>
            <a:r>
              <a:rPr lang="en-US" sz="1350" dirty="0"/>
              <a:t>: </a:t>
            </a:r>
          </a:p>
          <a:p>
            <a:r>
              <a:rPr lang="en-US" sz="1350" dirty="0" smtClean="0"/>
              <a:t>Value </a:t>
            </a:r>
            <a:r>
              <a:rPr lang="en-US" sz="1350" dirty="0" err="1" smtClean="0"/>
              <a:t>Added_AFF</a:t>
            </a:r>
            <a:r>
              <a:rPr lang="en-US" sz="1350" dirty="0" smtClean="0"/>
              <a:t>; Yields</a:t>
            </a:r>
            <a:r>
              <a:rPr lang="en-US" sz="1350" dirty="0"/>
              <a:t>; </a:t>
            </a:r>
            <a:r>
              <a:rPr lang="en-US" sz="1350" dirty="0" err="1" smtClean="0"/>
              <a:t>Exports_VA_AFF</a:t>
            </a:r>
            <a:r>
              <a:rPr lang="en-US" sz="1350" dirty="0" smtClean="0"/>
              <a:t> ratio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48DB4-570E-8E4F-9F5F-6A4575EBFFD4}"/>
              </a:ext>
            </a:extLst>
          </p:cNvPr>
          <p:cNvSpPr txBox="1"/>
          <p:nvPr/>
        </p:nvSpPr>
        <p:spPr>
          <a:xfrm>
            <a:off x="4866500" y="5428369"/>
            <a:ext cx="30659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Exogenous </a:t>
            </a:r>
            <a:r>
              <a:rPr lang="en-US" sz="1350" dirty="0" err="1"/>
              <a:t>regressors</a:t>
            </a:r>
            <a:r>
              <a:rPr lang="en-US" sz="1350" dirty="0"/>
              <a:t>: </a:t>
            </a:r>
          </a:p>
          <a:p>
            <a:r>
              <a:rPr lang="en-US" sz="1350" dirty="0"/>
              <a:t>Gross Fix Capital </a:t>
            </a:r>
            <a:r>
              <a:rPr lang="en-US" sz="1350" dirty="0" err="1"/>
              <a:t>Formation_AFF</a:t>
            </a:r>
            <a:r>
              <a:rPr lang="en-US" sz="1350" dirty="0"/>
              <a:t> ; </a:t>
            </a:r>
            <a:r>
              <a:rPr lang="en-US" sz="1350" dirty="0" smtClean="0"/>
              <a:t>Yields</a:t>
            </a:r>
            <a:r>
              <a:rPr lang="en-US" sz="1350" dirty="0"/>
              <a:t>; </a:t>
            </a:r>
            <a:r>
              <a:rPr lang="en-US" sz="1350" dirty="0" smtClean="0"/>
              <a:t> </a:t>
            </a:r>
            <a:r>
              <a:rPr lang="en-US" sz="1350" dirty="0"/>
              <a:t>Trade </a:t>
            </a:r>
            <a:r>
              <a:rPr lang="en-US" sz="1350" dirty="0" err="1"/>
              <a:t>Openess</a:t>
            </a:r>
            <a:r>
              <a:rPr lang="en-US" sz="1350" dirty="0"/>
              <a:t> </a:t>
            </a:r>
            <a:r>
              <a:rPr lang="en-US" sz="1350" dirty="0" err="1" smtClean="0"/>
              <a:t>Index_AFF</a:t>
            </a:r>
            <a:r>
              <a:rPr lang="en-US" sz="1350" dirty="0" smtClean="0"/>
              <a:t>; </a:t>
            </a:r>
            <a:endParaRPr lang="en-US" sz="1350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EA6F6FB-1410-D043-9D10-4FF6D181BD8D}"/>
              </a:ext>
            </a:extLst>
          </p:cNvPr>
          <p:cNvSpPr txBox="1">
            <a:spLocks/>
          </p:cNvSpPr>
          <p:nvPr/>
        </p:nvSpPr>
        <p:spPr>
          <a:xfrm>
            <a:off x="111414" y="93086"/>
            <a:ext cx="5038656" cy="357273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CEAA2B5-6827-EC47-A20C-05C79483143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45035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5C86"/>
                </a:solidFill>
              </a:rPr>
              <a:t>Producer Price Indexes – Revised methodology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17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5BFE88-901A-E341-BF98-83C541A46F5E}"/>
              </a:ext>
            </a:extLst>
          </p:cNvPr>
          <p:cNvSpPr txBox="1">
            <a:spLocks/>
          </p:cNvSpPr>
          <p:nvPr/>
        </p:nvSpPr>
        <p:spPr>
          <a:xfrm>
            <a:off x="482600" y="553073"/>
            <a:ext cx="7740072" cy="465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5C86"/>
                </a:solidFill>
              </a:rPr>
              <a:t>Examples of ARIMAX estimation results</a:t>
            </a:r>
          </a:p>
        </p:txBody>
      </p:sp>
    </p:spTree>
    <p:extLst>
      <p:ext uri="{BB962C8B-B14F-4D97-AF65-F5344CB8AC3E}">
        <p14:creationId xmlns:p14="http://schemas.microsoft.com/office/powerpoint/2010/main" val="238451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E29642-3A6C-5A43-A248-FC5938E7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19507"/>
            <a:ext cx="3968750" cy="4018987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61F190B-3B9C-F143-BE64-86945F05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9" y="1449586"/>
            <a:ext cx="3968750" cy="3958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E868F-0F64-3F49-A937-BA6DB03C840A}"/>
              </a:ext>
            </a:extLst>
          </p:cNvPr>
          <p:cNvSpPr txBox="1"/>
          <p:nvPr/>
        </p:nvSpPr>
        <p:spPr>
          <a:xfrm>
            <a:off x="2207942" y="996072"/>
            <a:ext cx="480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Cropcode</a:t>
            </a:r>
            <a:r>
              <a:rPr lang="en-US" sz="1200" b="1" dirty="0"/>
              <a:t> 236: Soybeans -  Producer Price Observed VS Imputed</a:t>
            </a:r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750D0-364F-B349-94B0-2289F05ED203}"/>
              </a:ext>
            </a:extLst>
          </p:cNvPr>
          <p:cNvSpPr txBox="1"/>
          <p:nvPr/>
        </p:nvSpPr>
        <p:spPr>
          <a:xfrm>
            <a:off x="723180" y="5423346"/>
            <a:ext cx="34875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Exogenous </a:t>
            </a:r>
            <a:r>
              <a:rPr lang="en-US" sz="1350" dirty="0" err="1" smtClean="0"/>
              <a:t>regressors</a:t>
            </a:r>
            <a:r>
              <a:rPr lang="en-US" sz="1350" dirty="0"/>
              <a:t>: </a:t>
            </a:r>
            <a:endParaRPr lang="en-US" sz="1350" dirty="0" smtClean="0"/>
          </a:p>
          <a:p>
            <a:r>
              <a:rPr lang="en-US" sz="1350" dirty="0"/>
              <a:t>Gross Fix Capital </a:t>
            </a:r>
            <a:r>
              <a:rPr lang="en-US" sz="1350" dirty="0" err="1"/>
              <a:t>Formation_AFF</a:t>
            </a:r>
            <a:r>
              <a:rPr lang="en-US" sz="1350" dirty="0"/>
              <a:t> ; Yields;  Trade </a:t>
            </a:r>
            <a:r>
              <a:rPr lang="en-US" sz="1350" dirty="0" err="1"/>
              <a:t>Openess</a:t>
            </a:r>
            <a:r>
              <a:rPr lang="en-US" sz="1350" dirty="0"/>
              <a:t> </a:t>
            </a:r>
            <a:r>
              <a:rPr lang="en-US" sz="1350" dirty="0" err="1"/>
              <a:t>Index_AFF</a:t>
            </a:r>
            <a:r>
              <a:rPr lang="en-US" sz="1350" dirty="0"/>
              <a:t>; </a:t>
            </a:r>
            <a:r>
              <a:rPr lang="en-US" sz="1350" dirty="0" err="1"/>
              <a:t>Exports_VA_AFF</a:t>
            </a:r>
            <a:r>
              <a:rPr lang="en-US" sz="1350" dirty="0"/>
              <a:t> </a:t>
            </a:r>
            <a:r>
              <a:rPr lang="en-US" sz="1350" dirty="0" smtClean="0"/>
              <a:t>ratio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0342-33D1-5849-B908-4038BB4E443E}"/>
              </a:ext>
            </a:extLst>
          </p:cNvPr>
          <p:cNvSpPr txBox="1"/>
          <p:nvPr/>
        </p:nvSpPr>
        <p:spPr>
          <a:xfrm>
            <a:off x="4940355" y="5423346"/>
            <a:ext cx="29180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Exogenous </a:t>
            </a:r>
            <a:r>
              <a:rPr lang="en-US" sz="1350" dirty="0" err="1"/>
              <a:t>regressors</a:t>
            </a:r>
            <a:r>
              <a:rPr lang="en-US" sz="1350" dirty="0"/>
              <a:t>: </a:t>
            </a:r>
          </a:p>
          <a:p>
            <a:r>
              <a:rPr lang="en-US" sz="1350" dirty="0" err="1" smtClean="0"/>
              <a:t>pcGDP</a:t>
            </a:r>
            <a:r>
              <a:rPr lang="en-US" sz="1350" dirty="0" smtClean="0"/>
              <a:t>; Yields</a:t>
            </a:r>
            <a:r>
              <a:rPr lang="en-US" sz="1350" dirty="0"/>
              <a:t>; Trade </a:t>
            </a:r>
            <a:r>
              <a:rPr lang="en-US" sz="1350" dirty="0" err="1"/>
              <a:t>Openess</a:t>
            </a:r>
            <a:r>
              <a:rPr lang="en-US" sz="1350" dirty="0"/>
              <a:t> </a:t>
            </a:r>
            <a:r>
              <a:rPr lang="en-US" sz="1350" dirty="0" err="1"/>
              <a:t>Index_AFF</a:t>
            </a:r>
            <a:endParaRPr lang="en-US" sz="1350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8294F57-93A1-6247-8CA6-F49DF7D12FA3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45035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5C86"/>
                </a:solidFill>
              </a:rPr>
              <a:t>Producer Price Indexes – Revised methodology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8843558-762B-9145-9D16-B594FDA5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24581"/>
            <a:ext cx="3968750" cy="400883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4B7459-DDD8-6E4A-B306-D965CF62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9" y="1454547"/>
            <a:ext cx="3968750" cy="3948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A9CB8-0B5A-A34E-B6DC-DB289B4B7F65}"/>
              </a:ext>
            </a:extLst>
          </p:cNvPr>
          <p:cNvSpPr txBox="1"/>
          <p:nvPr/>
        </p:nvSpPr>
        <p:spPr>
          <a:xfrm>
            <a:off x="2207942" y="996072"/>
            <a:ext cx="527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Cropcode</a:t>
            </a:r>
            <a:r>
              <a:rPr lang="en-US" sz="1200" b="1" dirty="0"/>
              <a:t> 1095: Meat, live weight chicken-  Producer Price Observed VS Imputed</a:t>
            </a:r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8FBFC-54A3-574C-8634-7553183B8943}"/>
              </a:ext>
            </a:extLst>
          </p:cNvPr>
          <p:cNvSpPr txBox="1"/>
          <p:nvPr/>
        </p:nvSpPr>
        <p:spPr>
          <a:xfrm>
            <a:off x="4919702" y="5433419"/>
            <a:ext cx="29180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Exogenous </a:t>
            </a:r>
            <a:r>
              <a:rPr lang="en-US" sz="1350" dirty="0" err="1"/>
              <a:t>regressors</a:t>
            </a:r>
            <a:r>
              <a:rPr lang="en-US" sz="1350" dirty="0"/>
              <a:t>: </a:t>
            </a:r>
          </a:p>
          <a:p>
            <a:r>
              <a:rPr lang="en-US" sz="1350" dirty="0" err="1" smtClean="0"/>
              <a:t>pcGDP</a:t>
            </a:r>
            <a:r>
              <a:rPr lang="en-US" sz="1350" dirty="0" smtClean="0"/>
              <a:t>;  </a:t>
            </a:r>
            <a:r>
              <a:rPr lang="en-US" sz="1350" dirty="0" err="1" smtClean="0"/>
              <a:t>Exports_TOI_AFF</a:t>
            </a:r>
            <a:r>
              <a:rPr lang="en-US" sz="1350" dirty="0" smtClean="0"/>
              <a:t> ratio</a:t>
            </a:r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FFE1A-8E80-C847-AE0E-AE1AA169817C}"/>
              </a:ext>
            </a:extLst>
          </p:cNvPr>
          <p:cNvSpPr txBox="1"/>
          <p:nvPr/>
        </p:nvSpPr>
        <p:spPr>
          <a:xfrm>
            <a:off x="676195" y="5366800"/>
            <a:ext cx="29180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Exogenous </a:t>
            </a:r>
            <a:r>
              <a:rPr lang="en-US" sz="1350" dirty="0" err="1"/>
              <a:t>regressors</a:t>
            </a:r>
            <a:r>
              <a:rPr lang="en-US" sz="1350" dirty="0"/>
              <a:t>: </a:t>
            </a:r>
          </a:p>
          <a:p>
            <a:r>
              <a:rPr lang="en-US" sz="1350" dirty="0" smtClean="0"/>
              <a:t>Gross Fix Capital </a:t>
            </a:r>
            <a:r>
              <a:rPr lang="en-US" sz="1350" dirty="0" err="1" smtClean="0"/>
              <a:t>Formation_AFF</a:t>
            </a:r>
            <a:r>
              <a:rPr lang="en-US" sz="1350" dirty="0" smtClean="0"/>
              <a:t> </a:t>
            </a:r>
            <a:r>
              <a:rPr lang="en-US" sz="1350" dirty="0"/>
              <a:t>;  </a:t>
            </a:r>
            <a:r>
              <a:rPr lang="en-US" sz="1350" dirty="0" smtClean="0"/>
              <a:t>Trade </a:t>
            </a:r>
            <a:r>
              <a:rPr lang="en-US" sz="1350" dirty="0" err="1" smtClean="0"/>
              <a:t>Openess</a:t>
            </a:r>
            <a:r>
              <a:rPr lang="en-US" sz="1350" dirty="0" smtClean="0"/>
              <a:t> </a:t>
            </a:r>
            <a:r>
              <a:rPr lang="en-US" sz="1350" dirty="0" err="1" smtClean="0"/>
              <a:t>Index_AFF</a:t>
            </a:r>
            <a:endParaRPr lang="en-US" sz="135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B305069-F5A8-D442-884B-E5E038593B75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45035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methodology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3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</a:t>
            </a:r>
            <a:r>
              <a:rPr lang="en-US" dirty="0" smtClean="0"/>
              <a:t>Revised </a:t>
            </a:r>
            <a:r>
              <a:rPr lang="en-US" dirty="0"/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078297"/>
            <a:ext cx="8201891" cy="51320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Prices received by farmers at </a:t>
            </a:r>
            <a:r>
              <a:rPr lang="en-US" dirty="0"/>
              <a:t>the farm-gate or at the first point of </a:t>
            </a:r>
            <a:r>
              <a:rPr lang="en-US" dirty="0" smtClean="0"/>
              <a:t>sale – as defined in SNA 2008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Annual </a:t>
            </a:r>
            <a:r>
              <a:rPr lang="en-US" dirty="0"/>
              <a:t>data for </a:t>
            </a:r>
            <a:r>
              <a:rPr lang="en-US" dirty="0" smtClean="0"/>
              <a:t>161 Countries </a:t>
            </a:r>
            <a:r>
              <a:rPr lang="en-US" dirty="0"/>
              <a:t>and 262 </a:t>
            </a:r>
            <a:r>
              <a:rPr lang="en-US" dirty="0" smtClean="0"/>
              <a:t>Items in 2020</a:t>
            </a:r>
          </a:p>
          <a:p>
            <a:pPr lvl="1"/>
            <a:r>
              <a:rPr lang="en-US" dirty="0" smtClean="0"/>
              <a:t>gathered through questionnaires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indices measure </a:t>
            </a:r>
            <a:r>
              <a:rPr lang="en-US" dirty="0"/>
              <a:t>the average annual change over time of agricultural producer prices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Three </a:t>
            </a:r>
            <a:r>
              <a:rPr lang="en-US" dirty="0"/>
              <a:t>categories of producer price indices </a:t>
            </a:r>
            <a:r>
              <a:rPr lang="en-US" dirty="0" smtClean="0"/>
              <a:t>(PPI): </a:t>
            </a:r>
          </a:p>
          <a:p>
            <a:pPr lvl="1"/>
            <a:r>
              <a:rPr lang="en-US" dirty="0" smtClean="0"/>
              <a:t>Single-item </a:t>
            </a:r>
            <a:r>
              <a:rPr lang="en-US" dirty="0"/>
              <a:t>price </a:t>
            </a:r>
            <a:r>
              <a:rPr lang="en-US" dirty="0" smtClean="0"/>
              <a:t>indices </a:t>
            </a:r>
          </a:p>
          <a:p>
            <a:pPr lvl="1"/>
            <a:r>
              <a:rPr lang="en-US" dirty="0" smtClean="0"/>
              <a:t>Commodity </a:t>
            </a:r>
            <a:r>
              <a:rPr lang="en-US" dirty="0"/>
              <a:t>group </a:t>
            </a:r>
            <a:r>
              <a:rPr lang="en-US" dirty="0" smtClean="0"/>
              <a:t>indices</a:t>
            </a:r>
          </a:p>
          <a:p>
            <a:pPr lvl="1"/>
            <a:r>
              <a:rPr lang="en-US" dirty="0" smtClean="0"/>
              <a:t>Agriculture </a:t>
            </a:r>
            <a:r>
              <a:rPr lang="en-US" dirty="0"/>
              <a:t>producer price index</a:t>
            </a:r>
            <a:r>
              <a:rPr lang="en-US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The Agricultural Producer </a:t>
            </a:r>
            <a:r>
              <a:rPr lang="en-US" dirty="0"/>
              <a:t>Price </a:t>
            </a:r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3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11414" y="1078297"/>
                <a:ext cx="8893249" cy="5132003"/>
              </a:xfrm>
            </p:spPr>
            <p:txBody>
              <a:bodyPr>
                <a:normAutofit lnSpcReduction="10000"/>
              </a:bodyPr>
              <a:lstStyle/>
              <a:p>
                <a:pPr marL="3175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Indices 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for Commodity groups are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calculated using the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Laspeyres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formula: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𝐈𝐧𝐝𝐞𝐱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𝐀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𝐢𝐭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𝐢𝟎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𝐢𝟎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𝐢𝟎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175" indent="0">
                  <a:buNone/>
                </a:pPr>
                <a:endParaRPr lang="en-US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175" indent="0">
                  <a:buNone/>
                </a:pP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Index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individual </a:t>
                </a:r>
                <a:r>
                  <a:rPr lang="en-US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item: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𝐈𝐧𝐝𝐞𝐱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type m:val="li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group of commodities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𝒊𝒕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price of item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period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3-years average price of item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base period (2014-2016)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3-years average quantity of item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produced in base period (2014-2016)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11414" y="1078297"/>
                <a:ext cx="8893249" cy="5132003"/>
              </a:xfrm>
              <a:blipFill>
                <a:blip r:embed="rId2"/>
                <a:stretch>
                  <a:fillRect l="-1302" t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Approach </a:t>
            </a:r>
            <a:r>
              <a:rPr lang="en-US" dirty="0"/>
              <a:t>for PPI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2676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516447"/>
            <a:ext cx="8201891" cy="42176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Application of </a:t>
            </a:r>
          </a:p>
          <a:p>
            <a:r>
              <a:rPr lang="en-GB" dirty="0" smtClean="0"/>
              <a:t>Exponential smoothing as specified by Holt and Winters for non-seasonal series;</a:t>
            </a:r>
          </a:p>
          <a:p>
            <a:r>
              <a:rPr lang="en-GB" dirty="0" smtClean="0"/>
              <a:t>Based on an iterative process of moving average computation elaborated through a linear regression;</a:t>
            </a:r>
          </a:p>
          <a:p>
            <a:r>
              <a:rPr lang="en-GB" dirty="0" smtClean="0"/>
              <a:t>STATA provides a routine with flexibility in the specification of the model parameters for the optimization process (based on </a:t>
            </a:r>
            <a:r>
              <a:rPr lang="en-GB" i="1" dirty="0" err="1" smtClean="0"/>
              <a:t>gof</a:t>
            </a:r>
            <a:r>
              <a:rPr lang="en-GB" dirty="0" smtClean="0"/>
              <a:t> criteria) ;</a:t>
            </a:r>
          </a:p>
          <a:p>
            <a:r>
              <a:rPr lang="en-GB" dirty="0" smtClean="0"/>
              <a:t>After a validation process, we selected a couple of parameters favouring the link of the intercept to the last available value and a trend representing the pattern of the last few years of the price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7740072" cy="601958"/>
          </a:xfrm>
        </p:spPr>
        <p:txBody>
          <a:bodyPr/>
          <a:lstStyle/>
          <a:p>
            <a:r>
              <a:rPr lang="en-US" dirty="0" smtClean="0"/>
              <a:t>New </a:t>
            </a:r>
            <a:r>
              <a:rPr lang="en-US" dirty="0"/>
              <a:t>methodology for </a:t>
            </a:r>
            <a:r>
              <a:rPr lang="en-US" dirty="0" smtClean="0"/>
              <a:t>forecasting PPI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9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BFE88-901A-E341-BF98-83C541A46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884" y="547421"/>
            <a:ext cx="7740072" cy="56292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/>
              <a:t>HW forecasting results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359B0E-407C-E440-B605-F403431F7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413" y="0"/>
            <a:ext cx="5786467" cy="450359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195"/>
            <a:ext cx="9144000" cy="48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BFE88-901A-E341-BF98-83C541A46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564" y="2588491"/>
            <a:ext cx="7740072" cy="1852880"/>
          </a:xfrm>
        </p:spPr>
        <p:txBody>
          <a:bodyPr/>
          <a:lstStyle/>
          <a:p>
            <a:pPr algn="ctr"/>
            <a:r>
              <a:rPr lang="en-US" dirty="0"/>
              <a:t>PPI </a:t>
            </a:r>
            <a:r>
              <a:rPr lang="en-US" dirty="0" smtClean="0"/>
              <a:t>variation for aggregated items</a:t>
            </a:r>
            <a:endParaRPr lang="en-US" dirty="0"/>
          </a:p>
          <a:p>
            <a:pPr algn="ctr"/>
            <a:r>
              <a:rPr lang="it-IT" dirty="0" smtClean="0"/>
              <a:t>Compound Annual Growth Rate</a:t>
            </a:r>
            <a:endParaRPr lang="en-US" dirty="0" smtClean="0"/>
          </a:p>
          <a:p>
            <a:pPr algn="ctr"/>
            <a:r>
              <a:rPr lang="en-US" dirty="0" smtClean="0"/>
              <a:t>2010-2019 and 2015-2019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359B0E-407C-E440-B605-F403431F7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413" y="0"/>
            <a:ext cx="5786467" cy="450359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2010-2019 - Cereals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2" y="540325"/>
            <a:ext cx="7132319" cy="56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6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2010-2019 - </a:t>
            </a:r>
            <a:r>
              <a:rPr lang="en-US" sz="1600" b="1" dirty="0" err="1" smtClean="0">
                <a:solidFill>
                  <a:srgbClr val="005C86"/>
                </a:solidFill>
              </a:rPr>
              <a:t>Oilcrops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8" y="540325"/>
            <a:ext cx="7136108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2010-2019 – </a:t>
            </a:r>
            <a:r>
              <a:rPr lang="en-US" sz="1600" b="1" dirty="0" err="1" smtClean="0">
                <a:solidFill>
                  <a:srgbClr val="005C86"/>
                </a:solidFill>
              </a:rPr>
              <a:t>Vegetables&amp;Melons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9" y="540325"/>
            <a:ext cx="7136107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2010-2019 – </a:t>
            </a:r>
            <a:r>
              <a:rPr lang="en-US" sz="1600" b="1" dirty="0" err="1" smtClean="0">
                <a:solidFill>
                  <a:srgbClr val="005C86"/>
                </a:solidFill>
              </a:rPr>
              <a:t>Roots&amp;Tubers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" y="540325"/>
            <a:ext cx="714534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2010-2019 - Meat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0" y="540325"/>
            <a:ext cx="713420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2015-2019 - Cereals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7" y="541220"/>
            <a:ext cx="713420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3" y="1163535"/>
            <a:ext cx="8668460" cy="5306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smtClean="0"/>
              <a:t>Data processing and entry</a:t>
            </a:r>
            <a:r>
              <a:rPr lang="it-IT" dirty="0"/>
              <a:t>: </a:t>
            </a:r>
            <a:endParaRPr lang="it-IT" dirty="0" smtClean="0"/>
          </a:p>
          <a:p>
            <a:pPr lvl="1"/>
            <a:r>
              <a:rPr lang="it-IT" dirty="0" smtClean="0"/>
              <a:t>Harvested questionnaires of Agricultural Producer Prices</a:t>
            </a:r>
          </a:p>
          <a:p>
            <a:pPr lvl="1"/>
            <a:r>
              <a:rPr lang="it-IT" dirty="0" smtClean="0"/>
              <a:t>Conversion of currencies and Units of measure</a:t>
            </a:r>
            <a:endParaRPr lang="en-US" dirty="0"/>
          </a:p>
          <a:p>
            <a:pPr marL="0" indent="0">
              <a:buNone/>
            </a:pPr>
            <a:r>
              <a:rPr lang="it-IT" dirty="0" smtClean="0"/>
              <a:t>Data checks (outliers detection and imputation):</a:t>
            </a:r>
          </a:p>
          <a:p>
            <a:pPr lvl="1"/>
            <a:r>
              <a:rPr lang="it-IT" dirty="0" smtClean="0"/>
              <a:t>Checking for consistency of data</a:t>
            </a:r>
          </a:p>
          <a:p>
            <a:pPr lvl="1"/>
            <a:r>
              <a:rPr lang="it-IT" dirty="0" smtClean="0"/>
              <a:t>Outlier detection and correction</a:t>
            </a:r>
          </a:p>
          <a:p>
            <a:pPr lvl="1"/>
            <a:r>
              <a:rPr lang="it-IT" dirty="0" smtClean="0"/>
              <a:t>Imputation of data gaps</a:t>
            </a:r>
          </a:p>
          <a:p>
            <a:pPr marL="0" indent="0">
              <a:buNone/>
            </a:pPr>
            <a:r>
              <a:rPr lang="it-IT" dirty="0" smtClean="0"/>
              <a:t>Data validation and dissemination:</a:t>
            </a:r>
          </a:p>
          <a:p>
            <a:pPr lvl="1"/>
            <a:r>
              <a:rPr lang="it-IT" dirty="0" smtClean="0"/>
              <a:t>Validation of integrated dataset: official </a:t>
            </a:r>
            <a:r>
              <a:rPr lang="it-IT" i="1" dirty="0" smtClean="0"/>
              <a:t>plus</a:t>
            </a:r>
            <a:r>
              <a:rPr lang="it-IT" dirty="0" smtClean="0"/>
              <a:t> imputed data</a:t>
            </a:r>
          </a:p>
          <a:p>
            <a:pPr lvl="1"/>
            <a:r>
              <a:rPr lang="it-IT" dirty="0" smtClean="0"/>
              <a:t>Calculation of PPIs</a:t>
            </a:r>
          </a:p>
          <a:p>
            <a:pPr lvl="1"/>
            <a:r>
              <a:rPr lang="it-IT" dirty="0" smtClean="0"/>
              <a:t>Forecast of </a:t>
            </a:r>
            <a:r>
              <a:rPr lang="it-IT" i="1" dirty="0" smtClean="0"/>
              <a:t>t-1</a:t>
            </a:r>
            <a:r>
              <a:rPr lang="it-IT" dirty="0" smtClean="0"/>
              <a:t> PPI values</a:t>
            </a:r>
          </a:p>
          <a:p>
            <a:pPr lvl="1"/>
            <a:r>
              <a:rPr lang="it-IT" dirty="0" smtClean="0"/>
              <a:t>Dissemination</a:t>
            </a:r>
          </a:p>
          <a:p>
            <a:pPr lvl="1"/>
            <a:r>
              <a:rPr lang="it-IT" dirty="0" smtClean="0"/>
              <a:t>Release of 2020 PPIs anticipated to December 2021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3" y="552538"/>
            <a:ext cx="8550893" cy="508819"/>
          </a:xfrm>
        </p:spPr>
        <p:txBody>
          <a:bodyPr/>
          <a:lstStyle/>
          <a:p>
            <a:r>
              <a:rPr lang="en-US" dirty="0" smtClean="0"/>
              <a:t>Workflow of the Agricultural Producer 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8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2015-2019 - </a:t>
            </a:r>
            <a:r>
              <a:rPr lang="en-US" sz="1600" b="1" dirty="0" err="1" smtClean="0">
                <a:solidFill>
                  <a:srgbClr val="005C86"/>
                </a:solidFill>
              </a:rPr>
              <a:t>Oilcrops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1" y="540325"/>
            <a:ext cx="714153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2015-2019 - </a:t>
            </a:r>
            <a:r>
              <a:rPr lang="en-US" sz="1600" b="1" dirty="0" err="1">
                <a:solidFill>
                  <a:srgbClr val="005C86"/>
                </a:solidFill>
              </a:rPr>
              <a:t>Vegetables&amp;Melons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7" y="540325"/>
            <a:ext cx="713420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2015-2019 – </a:t>
            </a:r>
            <a:r>
              <a:rPr lang="en-US" sz="1600" b="1" dirty="0" err="1" smtClean="0">
                <a:solidFill>
                  <a:srgbClr val="005C86"/>
                </a:solidFill>
              </a:rPr>
              <a:t>Roots&amp;Tubers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7" y="540325"/>
            <a:ext cx="713420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8954ADB-3494-C64C-8FC1-142919F2EBCA}"/>
              </a:ext>
            </a:extLst>
          </p:cNvPr>
          <p:cNvSpPr txBox="1">
            <a:spLocks/>
          </p:cNvSpPr>
          <p:nvPr/>
        </p:nvSpPr>
        <p:spPr>
          <a:xfrm>
            <a:off x="111413" y="0"/>
            <a:ext cx="5786467" cy="5403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5C86"/>
                </a:solidFill>
              </a:rPr>
              <a:t>Producer Price Indexes – Revised </a:t>
            </a:r>
            <a:r>
              <a:rPr lang="en-US" sz="1600" b="1" dirty="0" smtClean="0">
                <a:solidFill>
                  <a:srgbClr val="005C86"/>
                </a:solidFill>
              </a:rPr>
              <a:t>methodology</a:t>
            </a:r>
          </a:p>
          <a:p>
            <a:r>
              <a:rPr lang="en-US" sz="1600" b="1" dirty="0" smtClean="0">
                <a:solidFill>
                  <a:srgbClr val="005C86"/>
                </a:solidFill>
              </a:rPr>
              <a:t>Average Annual % change 2015-2019 - Meat</a:t>
            </a:r>
            <a:endParaRPr lang="en-US" sz="1600" b="1" dirty="0">
              <a:solidFill>
                <a:srgbClr val="005C8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E042-0508-4F49-9D8A-87315CC66468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7" y="540325"/>
            <a:ext cx="713420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6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3" y="93086"/>
            <a:ext cx="4999430" cy="357273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363436"/>
            <a:ext cx="8201891" cy="4792639"/>
          </a:xfrm>
        </p:spPr>
        <p:txBody>
          <a:bodyPr>
            <a:normAutofit/>
          </a:bodyPr>
          <a:lstStyle/>
          <a:p>
            <a:r>
              <a:rPr lang="it-IT" dirty="0" smtClean="0"/>
              <a:t>More work on </a:t>
            </a:r>
            <a:r>
              <a:rPr lang="it-IT" dirty="0" err="1" smtClean="0"/>
              <a:t>imputable</a:t>
            </a:r>
            <a:r>
              <a:rPr lang="it-IT" dirty="0" smtClean="0"/>
              <a:t> gaps </a:t>
            </a:r>
          </a:p>
          <a:p>
            <a:r>
              <a:rPr lang="it-IT" dirty="0" smtClean="0"/>
              <a:t>Cross-</a:t>
            </a:r>
            <a:r>
              <a:rPr lang="it-IT" dirty="0" err="1" smtClean="0"/>
              <a:t>check</a:t>
            </a:r>
            <a:r>
              <a:rPr lang="it-IT" dirty="0" smtClean="0"/>
              <a:t> production </a:t>
            </a:r>
            <a:r>
              <a:rPr lang="it-IT" dirty="0"/>
              <a:t>data </a:t>
            </a:r>
            <a:r>
              <a:rPr lang="it-IT" dirty="0" smtClean="0"/>
              <a:t>with </a:t>
            </a:r>
            <a:r>
              <a:rPr lang="it-IT" dirty="0"/>
              <a:t>missing </a:t>
            </a:r>
            <a:r>
              <a:rPr lang="it-IT" dirty="0" err="1"/>
              <a:t>price</a:t>
            </a:r>
            <a:r>
              <a:rPr lang="it-IT" dirty="0"/>
              <a:t> </a:t>
            </a:r>
            <a:r>
              <a:rPr lang="it-IT" dirty="0" err="1" smtClean="0"/>
              <a:t>series</a:t>
            </a:r>
            <a:r>
              <a:rPr lang="it-IT" dirty="0" smtClean="0"/>
              <a:t>, to </a:t>
            </a:r>
            <a:r>
              <a:rPr lang="it-IT" dirty="0" err="1" smtClean="0"/>
              <a:t>identify</a:t>
            </a:r>
            <a:r>
              <a:rPr lang="it-IT" dirty="0" smtClean="0"/>
              <a:t> </a:t>
            </a:r>
            <a:r>
              <a:rPr lang="it-IT" dirty="0" err="1"/>
              <a:t>potentially</a:t>
            </a:r>
            <a:r>
              <a:rPr lang="it-IT" dirty="0"/>
              <a:t> </a:t>
            </a:r>
            <a:r>
              <a:rPr lang="it-IT" dirty="0" err="1" smtClean="0"/>
              <a:t>existing</a:t>
            </a:r>
            <a:r>
              <a:rPr lang="it-IT" dirty="0" smtClean="0"/>
              <a:t> producer </a:t>
            </a:r>
            <a:r>
              <a:rPr lang="it-IT" dirty="0" err="1" smtClean="0"/>
              <a:t>prices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Further</a:t>
            </a:r>
            <a:r>
              <a:rPr lang="it-IT" dirty="0" smtClean="0"/>
              <a:t> </a:t>
            </a:r>
            <a:r>
              <a:rPr lang="it-IT" dirty="0" err="1" smtClean="0"/>
              <a:t>collaboration</a:t>
            </a:r>
            <a:r>
              <a:rPr lang="it-IT" dirty="0" smtClean="0"/>
              <a:t> and cross-</a:t>
            </a:r>
            <a:r>
              <a:rPr lang="it-IT" dirty="0" err="1" smtClean="0"/>
              <a:t>check</a:t>
            </a:r>
            <a:r>
              <a:rPr lang="it-IT" dirty="0" smtClean="0"/>
              <a:t> with Commodity </a:t>
            </a:r>
            <a:r>
              <a:rPr lang="it-IT" dirty="0" err="1" smtClean="0"/>
              <a:t>specialists</a:t>
            </a:r>
            <a:r>
              <a:rPr lang="it-IT" dirty="0" smtClean="0"/>
              <a:t> in EST</a:t>
            </a:r>
          </a:p>
          <a:p>
            <a:r>
              <a:rPr lang="it-IT" dirty="0" smtClean="0"/>
              <a:t>Further exanding </a:t>
            </a:r>
            <a:r>
              <a:rPr lang="it-IT" dirty="0"/>
              <a:t>the application of ARIMAX </a:t>
            </a:r>
            <a:r>
              <a:rPr lang="it-IT" dirty="0" smtClean="0"/>
              <a:t>and Holt-Winters approaches</a:t>
            </a:r>
            <a:endParaRPr lang="it-IT" dirty="0"/>
          </a:p>
          <a:p>
            <a:r>
              <a:rPr lang="it-IT" dirty="0"/>
              <a:t>Testing the </a:t>
            </a:r>
            <a:r>
              <a:rPr lang="it-IT" dirty="0" err="1" smtClean="0"/>
              <a:t>possibility</a:t>
            </a:r>
            <a:r>
              <a:rPr lang="it-IT" dirty="0" smtClean="0"/>
              <a:t> of </a:t>
            </a:r>
            <a:r>
              <a:rPr lang="it-IT" dirty="0" err="1" smtClean="0"/>
              <a:t>applying</a:t>
            </a:r>
            <a:r>
              <a:rPr lang="it-IT" dirty="0" smtClean="0"/>
              <a:t> Panel-</a:t>
            </a:r>
            <a:r>
              <a:rPr lang="it-IT" dirty="0" err="1" smtClean="0"/>
              <a:t>Cointegration</a:t>
            </a:r>
            <a:r>
              <a:rPr lang="it-IT" dirty="0" smtClean="0"/>
              <a:t>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654670"/>
            <a:ext cx="7740072" cy="504455"/>
          </a:xfrm>
        </p:spPr>
        <p:txBody>
          <a:bodyPr/>
          <a:lstStyle/>
          <a:p>
            <a:r>
              <a:rPr lang="en-GB" dirty="0" smtClean="0"/>
              <a:t>Possible further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9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3" y="93086"/>
            <a:ext cx="5775037" cy="357273"/>
          </a:xfrm>
        </p:spPr>
        <p:txBody>
          <a:bodyPr/>
          <a:lstStyle/>
          <a:p>
            <a:r>
              <a:rPr lang="en-US" dirty="0"/>
              <a:t>Producer Price Indexes – Revised </a:t>
            </a:r>
            <a:r>
              <a:rPr lang="en-US" dirty="0" smtClean="0"/>
              <a:t>methodology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2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7164" y="1078297"/>
            <a:ext cx="8452922" cy="55429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November </a:t>
            </a:r>
            <a:r>
              <a:rPr lang="it-IT" dirty="0" smtClean="0"/>
              <a:t>2020</a:t>
            </a:r>
          </a:p>
          <a:p>
            <a:pPr lvl="1"/>
            <a:r>
              <a:rPr lang="it-IT" dirty="0" smtClean="0"/>
              <a:t>migration </a:t>
            </a:r>
            <a:r>
              <a:rPr lang="it-IT" dirty="0"/>
              <a:t>process </a:t>
            </a:r>
            <a:r>
              <a:rPr lang="it-IT" dirty="0" smtClean="0"/>
              <a:t>of Producer Prices started</a:t>
            </a:r>
          </a:p>
          <a:p>
            <a:pPr marL="0" indent="0">
              <a:buNone/>
            </a:pPr>
            <a:r>
              <a:rPr lang="it-IT" dirty="0" smtClean="0"/>
              <a:t>December 2020</a:t>
            </a:r>
          </a:p>
          <a:p>
            <a:pPr lvl="1"/>
            <a:r>
              <a:rPr lang="it-IT" dirty="0" smtClean="0"/>
              <a:t>no technical issues encountered</a:t>
            </a:r>
          </a:p>
          <a:p>
            <a:pPr lvl="1"/>
            <a:r>
              <a:rPr lang="it-IT" dirty="0" smtClean="0"/>
              <a:t>dataset disseminated</a:t>
            </a:r>
          </a:p>
          <a:p>
            <a:pPr marL="0" indent="0">
              <a:buNone/>
            </a:pPr>
            <a:r>
              <a:rPr lang="it-IT" dirty="0" smtClean="0"/>
              <a:t>February 2021</a:t>
            </a:r>
          </a:p>
          <a:p>
            <a:pPr lvl="1"/>
            <a:r>
              <a:rPr lang="it-IT" dirty="0" smtClean="0"/>
              <a:t>conclusion of new imputation approach carried out outside the SWS (started in September)</a:t>
            </a:r>
            <a:endParaRPr lang="it-IT" dirty="0"/>
          </a:p>
          <a:p>
            <a:pPr lvl="1"/>
            <a:r>
              <a:rPr lang="it-IT" dirty="0" smtClean="0"/>
              <a:t>integration of imputed data into dataset</a:t>
            </a:r>
          </a:p>
          <a:p>
            <a:pPr lvl="1"/>
            <a:r>
              <a:rPr lang="it-IT" dirty="0" smtClean="0"/>
              <a:t>calculation of PPI into SWS</a:t>
            </a:r>
          </a:p>
          <a:p>
            <a:pPr marL="0" indent="0">
              <a:buNone/>
            </a:pPr>
            <a:r>
              <a:rPr lang="it-IT" dirty="0" smtClean="0"/>
              <a:t>March 2021</a:t>
            </a:r>
          </a:p>
          <a:p>
            <a:pPr lvl="1"/>
            <a:r>
              <a:rPr lang="it-IT" dirty="0" smtClean="0"/>
              <a:t>verification and validation</a:t>
            </a:r>
          </a:p>
          <a:p>
            <a:pPr lvl="1"/>
            <a:r>
              <a:rPr lang="it-IT" dirty="0" smtClean="0"/>
              <a:t>emergence of a critical bug into the SWS software: not able to import the history of data modifications (after several trials)</a:t>
            </a:r>
          </a:p>
          <a:p>
            <a:pPr lvl="1"/>
            <a:r>
              <a:rPr lang="it-IT" dirty="0" smtClean="0"/>
              <a:t>PP data not validated - wrong PP data into SWS</a:t>
            </a:r>
          </a:p>
          <a:p>
            <a:pPr lvl="1"/>
            <a:r>
              <a:rPr lang="it-IT" dirty="0" smtClean="0"/>
              <a:t>Restart of integration, calculation of PPI and validation steps into 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552539"/>
            <a:ext cx="8746836" cy="601958"/>
          </a:xfrm>
        </p:spPr>
        <p:txBody>
          <a:bodyPr/>
          <a:lstStyle/>
          <a:p>
            <a:r>
              <a:rPr lang="en-US" dirty="0" smtClean="0"/>
              <a:t>Migration of the Producer Prices dataset into SWS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EBC59F1-4DEE-3F40-AECD-35E07C0872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432209"/>
              </p:ext>
            </p:extLst>
          </p:nvPr>
        </p:nvGraphicFramePr>
        <p:xfrm>
          <a:off x="111414" y="600891"/>
          <a:ext cx="8919375" cy="5608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597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164" y="465449"/>
            <a:ext cx="8175336" cy="601958"/>
          </a:xfrm>
        </p:spPr>
        <p:txBody>
          <a:bodyPr/>
          <a:lstStyle/>
          <a:p>
            <a:r>
              <a:rPr lang="en-US" dirty="0" smtClean="0"/>
              <a:t>Agricultural Producer Prices </a:t>
            </a:r>
            <a:r>
              <a:rPr lang="en-US" dirty="0"/>
              <a:t>– Response </a:t>
            </a:r>
            <a:r>
              <a:rPr lang="en-US" dirty="0" smtClean="0"/>
              <a:t>rate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397913929"/>
              </p:ext>
            </p:extLst>
          </p:nvPr>
        </p:nvGraphicFramePr>
        <p:xfrm>
          <a:off x="1462953" y="840981"/>
          <a:ext cx="6043758" cy="5394357"/>
        </p:xfrm>
        <a:graphic>
          <a:graphicData uri="http://schemas.openxmlformats.org/drawingml/2006/table">
            <a:tbl>
              <a:tblPr/>
              <a:tblGrid>
                <a:gridCol w="1219210">
                  <a:extLst>
                    <a:ext uri="{9D8B030D-6E8A-4147-A177-3AD203B41FA5}">
                      <a16:colId xmlns:a16="http://schemas.microsoft.com/office/drawing/2014/main" val="3636103965"/>
                    </a:ext>
                  </a:extLst>
                </a:gridCol>
                <a:gridCol w="505174">
                  <a:extLst>
                    <a:ext uri="{9D8B030D-6E8A-4147-A177-3AD203B41FA5}">
                      <a16:colId xmlns:a16="http://schemas.microsoft.com/office/drawing/2014/main" val="38177876"/>
                    </a:ext>
                  </a:extLst>
                </a:gridCol>
                <a:gridCol w="679269">
                  <a:extLst>
                    <a:ext uri="{9D8B030D-6E8A-4147-A177-3AD203B41FA5}">
                      <a16:colId xmlns:a16="http://schemas.microsoft.com/office/drawing/2014/main" val="1002595845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3864111333"/>
                    </a:ext>
                  </a:extLst>
                </a:gridCol>
                <a:gridCol w="827237">
                  <a:extLst>
                    <a:ext uri="{9D8B030D-6E8A-4147-A177-3AD203B41FA5}">
                      <a16:colId xmlns:a16="http://schemas.microsoft.com/office/drawing/2014/main" val="3115750358"/>
                    </a:ext>
                  </a:extLst>
                </a:gridCol>
                <a:gridCol w="2229394">
                  <a:extLst>
                    <a:ext uri="{9D8B030D-6E8A-4147-A177-3AD203B41FA5}">
                      <a16:colId xmlns:a16="http://schemas.microsoft.com/office/drawing/2014/main" val="3207574079"/>
                    </a:ext>
                  </a:extLst>
                </a:gridCol>
              </a:tblGrid>
              <a:tr h="24360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Regions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 Regions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212126"/>
                  </a:ext>
                </a:extLst>
              </a:tr>
              <a:tr h="24360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Africa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35.2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07873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Africa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72969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31.3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Sub-Saharan Africa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235562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Americas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61.1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52.8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874015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58.8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 America and the Caribbean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094764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America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890150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69.4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61.2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75.5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052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60.0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Asia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07231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Eastern Asia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89295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72.7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South-eastern Asia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922797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Southern Asia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06624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61.1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Western Asia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206896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Europe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97.4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97.4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94968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Eastern Europe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810039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Northern Europe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775534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91.7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Southern Europe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79008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351096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Oceania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461415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 and New Zealand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108631"/>
                  </a:ext>
                </a:extLst>
              </a:tr>
              <a:tr h="232017">
                <a:tc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Melanesia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803495"/>
                  </a:ext>
                </a:extLst>
              </a:tr>
              <a:tr h="24360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555" marR="94983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Polynesia</a:t>
                      </a:r>
                    </a:p>
                  </a:txBody>
                  <a:tcPr marL="94983" marR="10555" marT="1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894035"/>
                  </a:ext>
                </a:extLst>
              </a:tr>
              <a:tr h="25521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World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59.79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62.96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555" marR="10555" marT="1055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36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9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0" y="450359"/>
            <a:ext cx="7200412" cy="5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2" y="450359"/>
            <a:ext cx="7151097" cy="57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1414" y="93086"/>
            <a:ext cx="5038656" cy="357273"/>
          </a:xfrm>
        </p:spPr>
        <p:txBody>
          <a:bodyPr/>
          <a:lstStyle/>
          <a:p>
            <a:r>
              <a:rPr lang="en-US" dirty="0"/>
              <a:t>Producer Price Indexes – Revised methodology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16086"/>
              </p:ext>
            </p:extLst>
          </p:nvPr>
        </p:nvGraphicFramePr>
        <p:xfrm>
          <a:off x="111414" y="644434"/>
          <a:ext cx="8962917" cy="555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852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FE285757319C5439FBD1CC37A496D1B" ma:contentTypeVersion="12" ma:contentTypeDescription="Creare un nuovo documento." ma:contentTypeScope="" ma:versionID="108215c36b7c4e58d18f85f27e970181">
  <xsd:schema xmlns:xsd="http://www.w3.org/2001/XMLSchema" xmlns:xs="http://www.w3.org/2001/XMLSchema" xmlns:p="http://schemas.microsoft.com/office/2006/metadata/properties" xmlns:ns3="817dd35e-e6b8-451a-bc15-6ac6cfa62f80" xmlns:ns4="930cf7ef-0e65-4585-a01d-f1c7d10ac1f3" targetNamespace="http://schemas.microsoft.com/office/2006/metadata/properties" ma:root="true" ma:fieldsID="4f4032605c0096b6294926253875c0cb" ns3:_="" ns4:_="">
    <xsd:import namespace="817dd35e-e6b8-451a-bc15-6ac6cfa62f80"/>
    <xsd:import namespace="930cf7ef-0e65-4585-a01d-f1c7d10ac1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7dd35e-e6b8-451a-bc15-6ac6cfa62f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0cf7ef-0e65-4585-a01d-f1c7d10ac1f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60172-3E5E-48DD-AAAD-EF89C25AC675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17dd35e-e6b8-451a-bc15-6ac6cfa62f80"/>
    <ds:schemaRef ds:uri="930cf7ef-0e65-4585-a01d-f1c7d10ac1f3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A41AAD-F8A4-47A1-95E9-40C1B05ADF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7dd35e-e6b8-451a-bc15-6ac6cfa62f80"/>
    <ds:schemaRef ds:uri="930cf7ef-0e65-4585-a01d-f1c7d10ac1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D987C7-C9D4-4930-B798-E98A5F633D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5227</TotalTime>
  <Words>2341</Words>
  <Application>Microsoft Office PowerPoint</Application>
  <PresentationFormat>On-screen Show (4:3)</PresentationFormat>
  <Paragraphs>489</Paragraphs>
  <Slides>35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FAO of the UN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Gnetti, Chiara (ESS)</dc:creator>
  <cp:lastModifiedBy>Vollaro, Michele (ESS)</cp:lastModifiedBy>
  <cp:revision>93</cp:revision>
  <dcterms:created xsi:type="dcterms:W3CDTF">2021-02-08T17:31:11Z</dcterms:created>
  <dcterms:modified xsi:type="dcterms:W3CDTF">2021-05-31T20:27:04Z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0x0101007FE285757319C5439FBD1CC37A496D1B</vt:lpwstr>
  </property>
</Properties>
</file>